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1" r:id="rId1"/>
  </p:sldMasterIdLst>
  <p:notesMasterIdLst>
    <p:notesMasterId r:id="rId32"/>
  </p:notesMasterIdLst>
  <p:sldIdLst>
    <p:sldId id="256" r:id="rId2"/>
    <p:sldId id="257" r:id="rId3"/>
    <p:sldId id="259" r:id="rId4"/>
    <p:sldId id="262" r:id="rId5"/>
    <p:sldId id="270" r:id="rId6"/>
    <p:sldId id="263" r:id="rId7"/>
    <p:sldId id="261" r:id="rId8"/>
    <p:sldId id="271" r:id="rId9"/>
    <p:sldId id="265" r:id="rId10"/>
    <p:sldId id="274" r:id="rId11"/>
    <p:sldId id="276" r:id="rId12"/>
    <p:sldId id="277" r:id="rId13"/>
    <p:sldId id="278" r:id="rId14"/>
    <p:sldId id="279" r:id="rId15"/>
    <p:sldId id="273" r:id="rId16"/>
    <p:sldId id="281" r:id="rId17"/>
    <p:sldId id="282" r:id="rId18"/>
    <p:sldId id="286" r:id="rId19"/>
    <p:sldId id="283" r:id="rId20"/>
    <p:sldId id="285" r:id="rId21"/>
    <p:sldId id="284" r:id="rId22"/>
    <p:sldId id="287" r:id="rId23"/>
    <p:sldId id="288" r:id="rId24"/>
    <p:sldId id="289" r:id="rId25"/>
    <p:sldId id="290" r:id="rId26"/>
    <p:sldId id="291" r:id="rId27"/>
    <p:sldId id="294" r:id="rId28"/>
    <p:sldId id="293" r:id="rId29"/>
    <p:sldId id="292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83481-C652-4B8E-A687-DDCCE9CC8B11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8F9B9-CC93-4204-89B6-173971C34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BC302-FBBB-421C-A38C-5F9BFBC26666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4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01A2-560F-4A08-A288-305F4974F169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6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5885-8CAA-428B-8A71-8E7796ED9DDB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9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C6FD-359D-4526-8008-94DCB06A9286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8851-7907-4C1E-980A-7F96E82ADA63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8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8D9A7-F3D5-45C7-89C1-52B7B41E3664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9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D356-F14B-4945-9C57-FCF1A616699C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9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CB54-3930-4D22-9FF7-7A399D8ED6ED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4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C8C5-9D0A-4940-9223-BA1185A7C396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7816A2-FD0C-4FB3-8CB0-6514A052CF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9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AAA66C-6E02-46F1-9A61-DFFC5B2137D1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1042-C91E-4B2A-BEF1-3A7E948F3481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E07EF58-ACAD-489B-BE32-D21D807D88B8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7816A2-FD0C-4FB3-8CB0-6514A052CFC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8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Quadrature-encoding-with-hall-effect-sensors-Both-channels-will-output-square-waves-that_fig4_342577004" TargetMode="External"/><Relationship Id="rId13" Type="http://schemas.openxmlformats.org/officeDocument/2006/relationships/hyperlink" Target="https://www.youtube.com/watch?v=-L-WgKMFuhE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cs.ros.org/en/foxy/Tutorials/Beginner-CLI-Tools/Understanding-ROS2-Services/Understanding-ROS2-Services.html" TargetMode="External"/><Relationship Id="rId12" Type="http://schemas.openxmlformats.org/officeDocument/2006/relationships/hyperlink" Target="https://www.geeksforgeeks.org/a-search-algorith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tmconferences.org/articles/itmconf/pdf/2020/05/itmconf_itee2020_04001.pdf" TargetMode="External"/><Relationship Id="rId11" Type="http://schemas.openxmlformats.org/officeDocument/2006/relationships/hyperlink" Target="https://www.udemy.com/course/self-driving-and-ros-2-learn-by-doing-map-localization/?couponCode=ST12MT122624" TargetMode="External"/><Relationship Id="rId5" Type="http://schemas.openxmlformats.org/officeDocument/2006/relationships/hyperlink" Target="https://www.youtube.com/watch?v=Ox05Bks2Q3s&amp;t=7s" TargetMode="External"/><Relationship Id="rId15" Type="http://schemas.openxmlformats.org/officeDocument/2006/relationships/hyperlink" Target="https://www.researchgate.net/figure/Path-following-method-of-mobile-robot-using" TargetMode="External"/><Relationship Id="rId10" Type="http://schemas.openxmlformats.org/officeDocument/2006/relationships/hyperlink" Target="https://docs.ros.org/en/noetic/api/sensor_msgs/html/msg/LaserScan.html" TargetMode="External"/><Relationship Id="rId4" Type="http://schemas.openxmlformats.org/officeDocument/2006/relationships/hyperlink" Target="https://www.youtube.com/watch?v=M32JRrVoVhQ" TargetMode="External"/><Relationship Id="rId9" Type="http://schemas.openxmlformats.org/officeDocument/2006/relationships/hyperlink" Target="https://autowarefoundation.github.io/autoware.universe/pr-6268/perception/probabilistic_occupancy_grid_map/laserscan-based-occupancy-grid-map/" TargetMode="External"/><Relationship Id="rId14" Type="http://schemas.openxmlformats.org/officeDocument/2006/relationships/hyperlink" Target="https://docs.nav2.org/_images/nav2_architecture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210124"/>
            <a:ext cx="10058400" cy="26765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Graduation thesis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on indoor autonomous mobile robot systems using 2D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426CD-9494-D9F8-13B4-BFCC55EC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704" y="177271"/>
            <a:ext cx="813097" cy="103285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01" y="177271"/>
            <a:ext cx="3367199" cy="93197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526488-ED51-C136-1BF7-0E687D76D310}"/>
              </a:ext>
            </a:extLst>
          </p:cNvPr>
          <p:cNvSpPr txBox="1">
            <a:spLocks/>
          </p:cNvSpPr>
          <p:nvPr/>
        </p:nvSpPr>
        <p:spPr>
          <a:xfrm>
            <a:off x="3030671" y="3413935"/>
            <a:ext cx="5794130" cy="4727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Supervisor: </a:t>
            </a:r>
            <a:r>
              <a:rPr lang="en-US" sz="2000" b="1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Anh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Dũng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Ph.D</a:t>
            </a:r>
            <a:endParaRPr lang="en-US" sz="2000" dirty="0" smtClean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13403"/>
              </p:ext>
            </p:extLst>
          </p:nvPr>
        </p:nvGraphicFramePr>
        <p:xfrm>
          <a:off x="2065251" y="4523315"/>
          <a:ext cx="812800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478215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10151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Student: VŨ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XUÂN HIỆP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Student’s ID:  20145413</a:t>
                      </a:r>
                      <a:endParaRPr lang="en-US" sz="20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8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Student: NGUYỄ</a:t>
                      </a:r>
                      <a:r>
                        <a:rPr lang="en-US" sz="2000" b="1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CHÍ THÀNH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Student’s ID:  20145435</a:t>
                      </a:r>
                      <a:endParaRPr lang="en-US" sz="20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67521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D31B-C4AE-41EF-9651-E0A52D44590F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ODOMETRY – DEFINITION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34" y="1051555"/>
            <a:ext cx="4732338" cy="45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49218" y="5489449"/>
            <a:ext cx="585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4.1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Odometry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frame 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30652" y="1841914"/>
                <a:ext cx="4626695" cy="1249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8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652" y="1841914"/>
                <a:ext cx="4626695" cy="1249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007100" y="3308165"/>
            <a:ext cx="627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Simply understand,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Odometry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finding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“where am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compare to the original position, the process of determining the position and orientation of a robot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a starting point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ODOMETRY – WHEEL ODOMETRY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Quadrature-encoding-with-hall-effect-sensors-Both-channels-will-output-square-waves-tha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36" y="1472779"/>
            <a:ext cx="8484921" cy="39319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30979" y="5608858"/>
            <a:ext cx="714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Channel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of hall sensor 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41458" r="16722" b="4905"/>
          <a:stretch/>
        </p:blipFill>
        <p:spPr>
          <a:xfrm>
            <a:off x="658174" y="2041012"/>
            <a:ext cx="2777062" cy="279545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085448" y="2851407"/>
            <a:ext cx="1460821" cy="587331"/>
            <a:chOff x="5181599" y="1419269"/>
            <a:chExt cx="1462424" cy="587331"/>
          </a:xfrm>
        </p:grpSpPr>
        <p:sp>
          <p:nvSpPr>
            <p:cNvPr id="21" name="Rectangle 20"/>
            <p:cNvSpPr/>
            <p:nvPr/>
          </p:nvSpPr>
          <p:spPr>
            <a:xfrm>
              <a:off x="5181599" y="1419269"/>
              <a:ext cx="596901" cy="58733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745208" y="1691071"/>
              <a:ext cx="898815" cy="21863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085443" y="3661802"/>
            <a:ext cx="1519906" cy="587331"/>
            <a:chOff x="5181599" y="1419269"/>
            <a:chExt cx="1521575" cy="587331"/>
          </a:xfrm>
        </p:grpSpPr>
        <p:sp>
          <p:nvSpPr>
            <p:cNvPr id="27" name="Rectangle 26"/>
            <p:cNvSpPr/>
            <p:nvPr/>
          </p:nvSpPr>
          <p:spPr>
            <a:xfrm>
              <a:off x="5181599" y="1419269"/>
              <a:ext cx="596901" cy="58733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5778500" y="1712934"/>
              <a:ext cx="92467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9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ODOMETRY – WHEEL ODOMETRY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4504" y="834494"/>
                <a:ext cx="4323805" cy="5379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Each encoder generates pulses with </a:t>
                </a:r>
                <a:r>
                  <a:rPr lang="en-US" sz="20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11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revolution per rotation and the transmission ratio of the gear box is </a:t>
                </a:r>
                <a:r>
                  <a:rPr lang="en-US" sz="20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1:168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then the total revolution for one rotation of the wheel is </a:t>
                </a:r>
                <a:r>
                  <a:rPr lang="en-US" sz="2000" b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1868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The angular velocity of the wheel can be calculated as: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𝑝𝑢𝑙𝑠𝑒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∗1868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4" y="834494"/>
                <a:ext cx="4323805" cy="5379550"/>
              </a:xfrm>
              <a:prstGeom prst="rect">
                <a:avLst/>
              </a:prstGeom>
              <a:blipFill>
                <a:blip r:embed="rId4"/>
                <a:stretch>
                  <a:fillRect l="-1410" r="-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4428309" y="834494"/>
            <a:ext cx="0" cy="5514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37464" y="1181746"/>
                <a:ext cx="7706785" cy="4681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 smtClean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Longitudinal Velocity: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∗1868</m:t>
                          </m:r>
                        </m:den>
                      </m:f>
                    </m:oMath>
                  </m:oMathPara>
                </a14:m>
                <a:endPara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 smtClean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Transversal 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Velocity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endParaRPr lang="en-US" sz="2000" dirty="0" smtClean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∗1868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Angular velocity: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𝑝𝑢𝑙𝑠𝑒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∗1868∗(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64" y="1181746"/>
                <a:ext cx="7706785" cy="4681987"/>
              </a:xfrm>
              <a:prstGeom prst="rect">
                <a:avLst/>
              </a:prstGeom>
              <a:blipFill>
                <a:blip r:embed="rId5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ODOMETRY – IMU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34494"/>
            <a:ext cx="4413250" cy="4413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024" y="5205562"/>
            <a:ext cx="42322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4.3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MPU6050 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71519"/>
              </p:ext>
            </p:extLst>
          </p:nvPr>
        </p:nvGraphicFramePr>
        <p:xfrm>
          <a:off x="4832531" y="1419269"/>
          <a:ext cx="7316652" cy="355896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1955">
                  <a:extLst>
                    <a:ext uri="{9D8B030D-6E8A-4147-A177-3AD203B41FA5}">
                      <a16:colId xmlns:a16="http://schemas.microsoft.com/office/drawing/2014/main" val="39495563"/>
                    </a:ext>
                  </a:extLst>
                </a:gridCol>
                <a:gridCol w="4534697">
                  <a:extLst>
                    <a:ext uri="{9D8B030D-6E8A-4147-A177-3AD203B41FA5}">
                      <a16:colId xmlns:a16="http://schemas.microsoft.com/office/drawing/2014/main" val="2964799159"/>
                    </a:ext>
                  </a:extLst>
                </a:gridCol>
              </a:tblGrid>
              <a:tr h="572936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kern="12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Gyro</a:t>
                      </a:r>
                      <a:r>
                        <a:rPr 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b="0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en-US" sz="2000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kern="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Angular velocity about the X-axis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181544"/>
                  </a:ext>
                </a:extLst>
              </a:tr>
              <a:tr h="579534"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en-US" sz="2000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kern="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Angular velocity about the Y-axis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81106"/>
                  </a:ext>
                </a:extLst>
              </a:tr>
              <a:tr h="579534">
                <a:tc v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 err="1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ω</a:t>
                      </a:r>
                      <a:r>
                        <a:rPr lang="en-US" sz="2000" kern="1200" baseline="-25000" dirty="0" err="1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000" kern="1200" baseline="-250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Angular velocity about the Z-axis</a:t>
                      </a:r>
                      <a:endParaRPr lang="en-US" sz="2000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09065"/>
                  </a:ext>
                </a:extLst>
              </a:tr>
              <a:tr h="608986">
                <a:tc rowSpan="3">
                  <a:txBody>
                    <a:bodyPr/>
                    <a:lstStyle/>
                    <a:p>
                      <a:pPr algn="ctr"/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2000" b="0" i="0" kern="12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Accelerometer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000" kern="1200" baseline="-250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Acceleration along the X-axis</a:t>
                      </a:r>
                      <a:endParaRPr lang="en-US" sz="2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114817"/>
                  </a:ext>
                </a:extLst>
              </a:tr>
              <a:tr h="608986">
                <a:tc vMerge="1">
                  <a:txBody>
                    <a:bodyPr/>
                    <a:lstStyle/>
                    <a:p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000" kern="1200" baseline="-2500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000" kern="1200" baseline="0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Acceleration along the Y-axis</a:t>
                      </a:r>
                      <a:endParaRPr lang="en-US" sz="2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62329"/>
                  </a:ext>
                </a:extLst>
              </a:tr>
              <a:tr h="608986">
                <a:tc vMerge="1">
                  <a:txBody>
                    <a:bodyPr/>
                    <a:lstStyle/>
                    <a:p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000" kern="1200" baseline="-250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 - Acceleration along the Z-axis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60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ODOMETRY – SENSOR FUSION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144283" y="834494"/>
            <a:ext cx="8300067" cy="4931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5097" y="5718483"/>
            <a:ext cx="757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4.4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Sensor fusion for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odometry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73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OVERVIEW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81050" y="1305470"/>
            <a:ext cx="8125098" cy="4424226"/>
            <a:chOff x="3500845" y="1672045"/>
            <a:chExt cx="4572000" cy="202882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845" y="1672046"/>
              <a:ext cx="1866900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745" y="1672045"/>
              <a:ext cx="2705100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00845" y="57296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15046" y="5729694"/>
            <a:ext cx="651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5.1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An example of map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73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2D-LIDAR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00845" y="57296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8" r="12685" b="39240"/>
          <a:stretch/>
        </p:blipFill>
        <p:spPr>
          <a:xfrm>
            <a:off x="437607" y="1442598"/>
            <a:ext cx="5773783" cy="271054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634056" y="1711174"/>
            <a:ext cx="5077096" cy="3575966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-2625634" y="4101137"/>
            <a:ext cx="626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365761" y="4761249"/>
                <a:ext cx="5667358" cy="12688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45085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Using the speed of light</a:t>
                </a:r>
                <a:r>
                  <a:rPr lang="en-US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 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and time for calculation:</a:t>
                </a:r>
                <a:endPara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1" y="4761249"/>
                <a:ext cx="5667358" cy="1268809"/>
              </a:xfrm>
              <a:prstGeom prst="rect">
                <a:avLst/>
              </a:prstGeom>
              <a:blipFill>
                <a:blip r:embed="rId6"/>
                <a:stretch>
                  <a:fillRect t="-24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65273" y="4076971"/>
            <a:ext cx="411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5.2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Mechanism of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lidar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9232" y="5482794"/>
            <a:ext cx="3697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5.3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Lidar output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73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OCCUPANCY GRID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00845" y="572969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77727" y="834494"/>
            <a:ext cx="6315764" cy="4840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729" y="5704524"/>
            <a:ext cx="6535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Figure 5.4</a:t>
            </a:r>
            <a:r>
              <a:rPr lang="en-US" sz="3200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 Occupancy </a:t>
            </a:r>
            <a:r>
              <a:rPr lang="en-US" sz="32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grid </a:t>
            </a:r>
            <a:r>
              <a:rPr lang="en-US" sz="3200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map </a:t>
            </a:r>
            <a:r>
              <a:rPr lang="en-US" sz="3200" i="1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[10]</a:t>
            </a:r>
            <a:r>
              <a:rPr lang="en-US" sz="3200" kern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3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81599" y="1419269"/>
            <a:ext cx="4116444" cy="587331"/>
            <a:chOff x="5181599" y="1419269"/>
            <a:chExt cx="4116444" cy="587331"/>
          </a:xfrm>
        </p:grpSpPr>
        <p:sp>
          <p:nvSpPr>
            <p:cNvPr id="15" name="Rectangle 14"/>
            <p:cNvSpPr/>
            <p:nvPr/>
          </p:nvSpPr>
          <p:spPr>
            <a:xfrm>
              <a:off x="5181599" y="1419269"/>
              <a:ext cx="596901" cy="58733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5" idx="3"/>
            </p:cNvCxnSpPr>
            <p:nvPr/>
          </p:nvCxnSpPr>
          <p:spPr>
            <a:xfrm>
              <a:off x="5778500" y="1712935"/>
              <a:ext cx="3519543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782942" y="2592698"/>
            <a:ext cx="6515101" cy="587331"/>
            <a:chOff x="5181599" y="1419269"/>
            <a:chExt cx="6515101" cy="587331"/>
          </a:xfrm>
        </p:grpSpPr>
        <p:sp>
          <p:nvSpPr>
            <p:cNvPr id="21" name="Rectangle 20"/>
            <p:cNvSpPr/>
            <p:nvPr/>
          </p:nvSpPr>
          <p:spPr>
            <a:xfrm>
              <a:off x="5181599" y="1419269"/>
              <a:ext cx="596901" cy="58733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>
              <a:off x="5778500" y="1712935"/>
              <a:ext cx="59182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25799" y="4024062"/>
            <a:ext cx="6072244" cy="587331"/>
            <a:chOff x="5181599" y="1419269"/>
            <a:chExt cx="6072244" cy="587331"/>
          </a:xfrm>
        </p:grpSpPr>
        <p:sp>
          <p:nvSpPr>
            <p:cNvPr id="24" name="Rectangle 23"/>
            <p:cNvSpPr/>
            <p:nvPr/>
          </p:nvSpPr>
          <p:spPr>
            <a:xfrm>
              <a:off x="5181599" y="1419269"/>
              <a:ext cx="596901" cy="58733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778500" y="1712934"/>
              <a:ext cx="5475343" cy="273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9325304" y="1512879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Unknown cell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98043" y="2686308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Free cell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8043" y="4109024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Occupied cell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PROCESS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57" y="777344"/>
            <a:ext cx="3139439" cy="5470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158868"/>
            <a:ext cx="1696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5.5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Mapping flow chart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1891" y="1689100"/>
            <a:ext cx="1432561" cy="13681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13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cxnSp>
        <p:nvCxnSpPr>
          <p:cNvPr id="15" name="Elbow Connector 14"/>
          <p:cNvCxnSpPr>
            <a:stCxn id="10" idx="3"/>
          </p:cNvCxnSpPr>
          <p:nvPr/>
        </p:nvCxnSpPr>
        <p:spPr>
          <a:xfrm>
            <a:off x="3344452" y="2373184"/>
            <a:ext cx="2040348" cy="1211709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/>
          <p:nvPr/>
        </p:nvPicPr>
        <p:blipFill rotWithShape="1">
          <a:blip r:embed="rId5"/>
          <a:srcRect t="18513" r="29256"/>
          <a:stretch/>
        </p:blipFill>
        <p:spPr bwMode="auto">
          <a:xfrm>
            <a:off x="5384800" y="1600200"/>
            <a:ext cx="6695804" cy="3708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19231" y="5657187"/>
            <a:ext cx="374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5.6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Lidar message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[11]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PROCESS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57" y="777344"/>
            <a:ext cx="3139439" cy="5470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158868"/>
            <a:ext cx="1696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Mapping flow chart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24592" y="3345621"/>
            <a:ext cx="4433598" cy="1042265"/>
            <a:chOff x="571499" y="1795356"/>
            <a:chExt cx="4585785" cy="1042265"/>
          </a:xfrm>
        </p:grpSpPr>
        <p:sp>
          <p:nvSpPr>
            <p:cNvPr id="10" name="Rectangle 9"/>
            <p:cNvSpPr/>
            <p:nvPr/>
          </p:nvSpPr>
          <p:spPr>
            <a:xfrm>
              <a:off x="571499" y="1795356"/>
              <a:ext cx="3279504" cy="10422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10" idx="3"/>
            </p:cNvCxnSpPr>
            <p:nvPr/>
          </p:nvCxnSpPr>
          <p:spPr>
            <a:xfrm flipV="1">
              <a:off x="3851003" y="2316488"/>
              <a:ext cx="1306281" cy="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7030982" y="249719"/>
            <a:ext cx="4791821" cy="4263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48285" y="5126852"/>
                <a:ext cx="3568700" cy="1220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𝑝𝑥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𝜗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𝑇𝑥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𝑝𝑦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𝜗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sz="2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𝑇𝑦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85" y="5126852"/>
                <a:ext cx="3568700" cy="1220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57177" y="4673758"/>
            <a:ext cx="415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5.7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Lidar message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[12]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7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74" y="248194"/>
            <a:ext cx="534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52896" y="1284271"/>
            <a:ext cx="8645434" cy="5382197"/>
            <a:chOff x="1312816" y="1153642"/>
            <a:chExt cx="8645434" cy="5382197"/>
          </a:xfrm>
        </p:grpSpPr>
        <p:grpSp>
          <p:nvGrpSpPr>
            <p:cNvPr id="12" name="Group 11"/>
            <p:cNvGrpSpPr/>
            <p:nvPr/>
          </p:nvGrpSpPr>
          <p:grpSpPr>
            <a:xfrm>
              <a:off x="1312816" y="1153642"/>
              <a:ext cx="2958737" cy="1184564"/>
              <a:chOff x="1312816" y="1153642"/>
              <a:chExt cx="2958737" cy="118456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312817" y="1153642"/>
                <a:ext cx="979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rPr>
                  <a:t>01</a:t>
                </a:r>
                <a:endParaRPr lang="en-U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.VnBodoniH" panose="020B7200000000000000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12816" y="1753431"/>
                <a:ext cx="29587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INTRODUCTION</a:t>
                </a:r>
                <a:endParaRPr lang="en-US"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999513" y="1153642"/>
              <a:ext cx="2958737" cy="1184564"/>
              <a:chOff x="1312816" y="1153642"/>
              <a:chExt cx="2958737" cy="118456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312817" y="1153642"/>
                <a:ext cx="97971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rPr>
                  <a:t>02</a:t>
                </a:r>
                <a:endParaRPr lang="en-U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.VnBodoniH" panose="020B7200000000000000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312816" y="1753431"/>
                <a:ext cx="29587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COMPONENT</a:t>
                </a:r>
                <a:endParaRPr lang="en-US" sz="32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312816" y="2407065"/>
              <a:ext cx="8645434" cy="4128774"/>
              <a:chOff x="1312816" y="2407065"/>
              <a:chExt cx="8645434" cy="412877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312816" y="2407065"/>
                <a:ext cx="2958737" cy="1184564"/>
                <a:chOff x="1312816" y="1153642"/>
                <a:chExt cx="2958737" cy="1184564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312817" y="1153642"/>
                  <a:ext cx="97971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.VnBodoniH" panose="020B7200000000000000" pitchFamily="34" charset="0"/>
                      <a:cs typeface="Arial" panose="020B0604020202020204" pitchFamily="34" charset="0"/>
                    </a:rPr>
                    <a:t>03</a:t>
                  </a:r>
                  <a:endParaRPr lang="en-US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312816" y="1753431"/>
                  <a:ext cx="29587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/>
                    <a:t>KINEMATICS</a:t>
                  </a:r>
                  <a:endParaRPr lang="en-US" sz="32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6999513" y="2407065"/>
                <a:ext cx="2958737" cy="1184564"/>
                <a:chOff x="1312816" y="1153642"/>
                <a:chExt cx="2958737" cy="1184564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1312817" y="1153642"/>
                  <a:ext cx="97971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.VnBodoniH" panose="020B7200000000000000" pitchFamily="34" charset="0"/>
                      <a:cs typeface="Arial" panose="020B0604020202020204" pitchFamily="34" charset="0"/>
                    </a:rPr>
                    <a:t>04</a:t>
                  </a:r>
                  <a:endParaRPr lang="en-US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312816" y="1753431"/>
                  <a:ext cx="29587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/>
                    <a:t>ODOMETRY</a:t>
                  </a:r>
                  <a:endParaRPr lang="en-US" sz="3200" dirty="0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1312816" y="3654591"/>
                <a:ext cx="2958737" cy="1184564"/>
                <a:chOff x="1312816" y="1153642"/>
                <a:chExt cx="2958737" cy="1184564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312817" y="1153642"/>
                  <a:ext cx="97971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.VnBodoniH" panose="020B7200000000000000" pitchFamily="34" charset="0"/>
                      <a:cs typeface="Arial" panose="020B0604020202020204" pitchFamily="34" charset="0"/>
                    </a:rPr>
                    <a:t>05</a:t>
                  </a:r>
                  <a:endParaRPr lang="en-US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312816" y="1753431"/>
                  <a:ext cx="29587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/>
                    <a:t>MAPPING</a:t>
                  </a:r>
                  <a:endParaRPr lang="en-US" sz="3200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6999513" y="3654591"/>
                <a:ext cx="2958737" cy="1184564"/>
                <a:chOff x="1312816" y="1153642"/>
                <a:chExt cx="2958737" cy="1184564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312817" y="1153642"/>
                  <a:ext cx="97971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.VnBodoniH" panose="020B7200000000000000" pitchFamily="34" charset="0"/>
                      <a:cs typeface="Arial" panose="020B0604020202020204" pitchFamily="34" charset="0"/>
                    </a:rPr>
                    <a:t>06</a:t>
                  </a:r>
                  <a:endParaRPr lang="en-US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312816" y="1753431"/>
                  <a:ext cx="29587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/>
                    <a:t>NAVIGATION</a:t>
                  </a:r>
                  <a:endParaRPr lang="en-US" sz="3200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2897776" y="4877793"/>
                <a:ext cx="5319848" cy="1658046"/>
                <a:chOff x="1312816" y="1172603"/>
                <a:chExt cx="2958737" cy="1658046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302327" y="1172603"/>
                  <a:ext cx="97971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.VnBodoniH" panose="020B7200000000000000" pitchFamily="34" charset="0"/>
                      <a:cs typeface="Arial" panose="020B0604020202020204" pitchFamily="34" charset="0"/>
                    </a:rPr>
                    <a:t>07</a:t>
                  </a:r>
                  <a:endParaRPr lang="en-US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.VnBodoniH" panose="020B7200000000000000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312816" y="1753431"/>
                  <a:ext cx="295873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RESULTS AND CONCLUSION </a:t>
                  </a:r>
                </a:p>
                <a:p>
                  <a:endParaRPr lang="en-US" sz="3200" dirty="0"/>
                </a:p>
              </p:txBody>
            </p:sp>
          </p:grpSp>
        </p:grpSp>
      </p:grpSp>
      <p:grpSp>
        <p:nvGrpSpPr>
          <p:cNvPr id="24" name="Group 23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5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PROCESS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7" y="777344"/>
            <a:ext cx="3139439" cy="5470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158868"/>
            <a:ext cx="1696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Mapping flow chart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41500" y="4394379"/>
            <a:ext cx="1527447" cy="104226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13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5850920" y="0"/>
            <a:ext cx="4200451" cy="3103081"/>
          </a:xfrm>
          <a:prstGeom prst="rect">
            <a:avLst/>
          </a:prstGeom>
        </p:spPr>
      </p:pic>
      <p:cxnSp>
        <p:nvCxnSpPr>
          <p:cNvPr id="22" name="Elbow Connector 21"/>
          <p:cNvCxnSpPr>
            <a:stCxn id="10" idx="3"/>
          </p:cNvCxnSpPr>
          <p:nvPr/>
        </p:nvCxnSpPr>
        <p:spPr>
          <a:xfrm flipV="1">
            <a:off x="3368947" y="3158868"/>
            <a:ext cx="2282553" cy="1756644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247865" y="4221293"/>
            <a:ext cx="1723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5.9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kern="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Bersenham’s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 </a:t>
            </a:r>
            <a:r>
              <a:rPr lang="en-US" sz="2000" i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[13]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751" y="3103081"/>
            <a:ext cx="4187620" cy="32520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51371" y="1203876"/>
            <a:ext cx="1981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5.8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Marking and Clearing cells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[12]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9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05.MAPPING – PROCESS </a:t>
            </a:r>
          </a:p>
        </p:txBody>
      </p:sp>
      <p:pic>
        <p:nvPicPr>
          <p:cNvPr id="8" name="Thiết kế chưa có tên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00299" y="834494"/>
            <a:ext cx="7353301" cy="54693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2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 </a:t>
            </a: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_-search-algorithm-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" b="4360"/>
          <a:stretch/>
        </p:blipFill>
        <p:spPr bwMode="auto">
          <a:xfrm>
            <a:off x="2442753" y="834494"/>
            <a:ext cx="7643810" cy="4872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954868" y="5706940"/>
            <a:ext cx="66195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6.1</a:t>
            </a:r>
            <a:r>
              <a:rPr lang="en-US" sz="32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Path planning </a:t>
            </a:r>
            <a:r>
              <a:rPr lang="en-US" sz="3200" i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[14]</a:t>
            </a:r>
            <a:r>
              <a:rPr lang="en-US" sz="32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 </a:t>
            </a: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A* ALGORITHM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115" y="5420358"/>
            <a:ext cx="5152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6.2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Evaluation </a:t>
            </a:r>
            <a:r>
              <a:rPr lang="en-US" sz="20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the next 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cells </a:t>
            </a:r>
            <a:r>
              <a:rPr lang="en-US" sz="2000" i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[15]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0099" y="834494"/>
            <a:ext cx="5334001" cy="4368802"/>
            <a:chOff x="838199" y="1051556"/>
            <a:chExt cx="5334001" cy="4368802"/>
          </a:xfrm>
        </p:grpSpPr>
        <p:pic>
          <p:nvPicPr>
            <p:cNvPr id="9" name="Picture 8"/>
            <p:cNvPicPr/>
            <p:nvPr/>
          </p:nvPicPr>
          <p:blipFill rotWithShape="1">
            <a:blip r:embed="rId4"/>
            <a:srcRect l="1773" t="227" r="1686"/>
            <a:stretch/>
          </p:blipFill>
          <p:spPr bwMode="auto">
            <a:xfrm>
              <a:off x="838199" y="1051556"/>
              <a:ext cx="4394200" cy="43688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4588952" y="1143000"/>
              <a:ext cx="1583248" cy="558800"/>
              <a:chOff x="4588952" y="1143000"/>
              <a:chExt cx="1583248" cy="558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588952" y="1143000"/>
                <a:ext cx="558800" cy="55880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>
                <a:stCxn id="11" idx="6"/>
              </p:cNvCxnSpPr>
              <p:nvPr/>
            </p:nvCxnSpPr>
            <p:spPr>
              <a:xfrm>
                <a:off x="5147752" y="1422400"/>
                <a:ext cx="1024448" cy="0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3843904" y="2583179"/>
              <a:ext cx="2328296" cy="558800"/>
              <a:chOff x="4588952" y="1143000"/>
              <a:chExt cx="2328296" cy="5588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588952" y="1143000"/>
                <a:ext cx="558800" cy="55880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/>
              <p:cNvCxnSpPr>
                <a:stCxn id="19" idx="6"/>
              </p:cNvCxnSpPr>
              <p:nvPr/>
            </p:nvCxnSpPr>
            <p:spPr>
              <a:xfrm>
                <a:off x="5147752" y="1422400"/>
                <a:ext cx="1769496" cy="0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>
            <a:xfrm>
              <a:off x="4143756" y="4557040"/>
              <a:ext cx="724596" cy="75184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868352" y="4932961"/>
              <a:ext cx="130384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6134100" y="235405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g(n)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This represents the actual cost to reach node 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start node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6000" y="98907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h(n)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This is the heuristic estimate of the cost from node 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the goal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34100" y="439273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f(n)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: This is the total estimated cost to reach the goal from the current state or node 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Equal 32"/>
          <p:cNvSpPr/>
          <p:nvPr/>
        </p:nvSpPr>
        <p:spPr>
          <a:xfrm>
            <a:off x="8331200" y="3296668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Plus 33"/>
          <p:cNvSpPr/>
          <p:nvPr/>
        </p:nvSpPr>
        <p:spPr>
          <a:xfrm>
            <a:off x="8331200" y="1573001"/>
            <a:ext cx="850900" cy="8500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84080" y="5267042"/>
            <a:ext cx="2145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f(n) = g(n) + h(n)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 </a:t>
            </a: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l="18370" t="2856" r="9392" b="2182"/>
          <a:stretch/>
        </p:blipFill>
        <p:spPr bwMode="auto">
          <a:xfrm>
            <a:off x="762000" y="1051556"/>
            <a:ext cx="5232400" cy="414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7473939" y="1082384"/>
            <a:ext cx="3462873" cy="977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f(1)-42 = g(1)-14  +  h(1)-28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73939" y="2688623"/>
            <a:ext cx="3462873" cy="977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f(2)-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42 =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g(2)-28 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h(2)-14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73939" y="4294862"/>
            <a:ext cx="3462873" cy="9778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f(3)-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42 =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g(3)-42 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h(3)-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20" name="Straight Arrow Connector 19"/>
          <p:cNvCxnSpPr>
            <a:stCxn id="13" idx="2"/>
            <a:endCxn id="17" idx="0"/>
          </p:cNvCxnSpPr>
          <p:nvPr/>
        </p:nvCxnSpPr>
        <p:spPr>
          <a:xfrm>
            <a:off x="9205376" y="2060200"/>
            <a:ext cx="0" cy="62842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18" idx="0"/>
          </p:cNvCxnSpPr>
          <p:nvPr/>
        </p:nvCxnSpPr>
        <p:spPr>
          <a:xfrm>
            <a:off x="9205376" y="3666439"/>
            <a:ext cx="0" cy="62842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6369" y="5408818"/>
            <a:ext cx="51836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</a:t>
            </a:r>
            <a:r>
              <a:rPr lang="en-US" sz="2000" b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6.3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of A* </a:t>
            </a:r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[15</a:t>
            </a:r>
            <a:r>
              <a:rPr lang="en-US" sz="2000" i="1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 </a:t>
            </a: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FOLLOWING 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02" y="1051556"/>
            <a:ext cx="10047796" cy="46634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1582" y="5732003"/>
            <a:ext cx="536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6.4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Path following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 </a:t>
            </a: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NAV2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4" y="834494"/>
            <a:ext cx="7958654" cy="49741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9028" y="5934164"/>
            <a:ext cx="4124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6.5: Nav2 architecture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06.NAVIGATION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27</a:t>
            </a:fld>
            <a:endParaRPr lang="en-US"/>
          </a:p>
        </p:txBody>
      </p:sp>
      <p:pic>
        <p:nvPicPr>
          <p:cNvPr id="7" name="Thiết kế chưa có tên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1826" y="1051556"/>
            <a:ext cx="8409547" cy="47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7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07.RESULT AND CONCLUSION   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5761" y="1352002"/>
            <a:ext cx="11207930" cy="4418599"/>
            <a:chOff x="365761" y="1051556"/>
            <a:chExt cx="11207930" cy="3863950"/>
          </a:xfrm>
        </p:grpSpPr>
        <p:sp>
          <p:nvSpPr>
            <p:cNvPr id="6" name="TextBox 5"/>
            <p:cNvSpPr txBox="1"/>
            <p:nvPr/>
          </p:nvSpPr>
          <p:spPr>
            <a:xfrm>
              <a:off x="365761" y="1051556"/>
              <a:ext cx="295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ARCHIVEMENT 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761" y="3063111"/>
              <a:ext cx="45066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FURTHER DEVELOPMENT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4584" y="1658168"/>
              <a:ext cx="10829107" cy="1184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Scanning and Creating a map of indoor environment setup using 2d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lidar</a:t>
              </a:r>
              <a:endParaRPr lang="en-US" sz="2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Design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 robust mobile robot base for further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research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Implement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ROS2 and Nav2 for the mobile robot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4584" y="3731278"/>
              <a:ext cx="9953896" cy="118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Develop path planning and path following algorithm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Apply a better version for 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odometry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Eg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GPS, QR code, Camera)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Build better control system for robot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3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200" y="2324100"/>
            <a:ext cx="690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en-US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1" y="249719"/>
            <a:ext cx="420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INTRODUCTION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04" y="834494"/>
            <a:ext cx="8552541" cy="48108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444350" y="65313"/>
            <a:ext cx="1747650" cy="1018903"/>
            <a:chOff x="10239699" y="-1"/>
            <a:chExt cx="1952301" cy="1084218"/>
          </a:xfrm>
        </p:grpSpPr>
        <p:sp>
          <p:nvSpPr>
            <p:cNvPr id="7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99247" y="5829963"/>
            <a:ext cx="643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1.1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Forecast for Mobile Robot Revenues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5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12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5761" y="1102279"/>
            <a:ext cx="120439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https://www.youtube.com/watch?v=M32JRrVoVhQ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https://www.youtube.com/watch?v=Ox05Bks2Q3s&amp;t=7s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https://interactanalysis.com/insight/mobile-robot-shipments-grow-by-53-in-2022/</a:t>
            </a: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itmconferences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.org/articles/itmconf/pdf/2020/05/itmconf_itee2020_04001.pdf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https://docs.ros.org/en/foxy/Tutorials/Beginner-CLI-Tools/Understanding-ROS2-Services/Understanding-ROS2-Services.html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https://www.researchgate.net/figure/Quadrature-encoding-with-hall-effect-sensors-Both-channels-will-output-square-waves-that_fig4_342577004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[8] https://insights.outsight.ai/lidar-technology-a-game-changer/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RPLidarA1M8 datasheet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[10]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https://autowarefoundation.github.io/autoware.universe/pr-6268/perception/probabilistic_occupancy_grid_map/laserscan-based-occupancy-grid-map/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https://docs.ros.org/en/noetic/api/sensor_msgs/html/msg/LaserScan.html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[12]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https://www.udemy.com/course/self-driving-and-ros-2-learn-by-doing-map-localization/?couponCode=ST12MT122624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[13] httpswww.mdpi.com2076-34171294420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[14] </a:t>
            </a:r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https://www.geeksforgeeks.org/a-search-algorithm/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[15] </a:t>
            </a:r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https://www.youtube.com/watch?v=-L-WgKMFuhE</a:t>
            </a:r>
            <a:endParaRPr lang="de-DE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[16] </a:t>
            </a:r>
            <a:r>
              <a:rPr lang="de-DE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https://docs.nav2.org/_images/nav2_architecture.png</a:t>
            </a:r>
            <a:endParaRPr lang="de-DE" sz="16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[17]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https://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www.researchgate.net/figure/Path-following-method-of-mobile-robot-using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waypoints_fig1_289084212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888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COMPONENT - MECHANIC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834494"/>
            <a:ext cx="4607327" cy="435646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18191"/>
              </p:ext>
            </p:extLst>
          </p:nvPr>
        </p:nvGraphicFramePr>
        <p:xfrm>
          <a:off x="5813997" y="2496432"/>
          <a:ext cx="5570584" cy="144970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85292">
                  <a:extLst>
                    <a:ext uri="{9D8B030D-6E8A-4147-A177-3AD203B41FA5}">
                      <a16:colId xmlns:a16="http://schemas.microsoft.com/office/drawing/2014/main" val="39495563"/>
                    </a:ext>
                  </a:extLst>
                </a:gridCol>
                <a:gridCol w="2785292">
                  <a:extLst>
                    <a:ext uri="{9D8B030D-6E8A-4147-A177-3AD203B41FA5}">
                      <a16:colId xmlns:a16="http://schemas.microsoft.com/office/drawing/2014/main" val="2964799159"/>
                    </a:ext>
                  </a:extLst>
                </a:gridCol>
              </a:tblGrid>
              <a:tr h="3511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Wheel base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219.68mm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181544"/>
                  </a:ext>
                </a:extLst>
              </a:tr>
              <a:tr h="3511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Wheel track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239.41mm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81106"/>
                  </a:ext>
                </a:extLst>
              </a:tr>
              <a:tr h="3511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Ground clearance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809065"/>
                  </a:ext>
                </a:extLst>
              </a:tr>
              <a:tr h="35115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Wheel</a:t>
                      </a:r>
                      <a:r>
                        <a:rPr lang="en-U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radius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50mm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114817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244591" y="2079314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Chassis specifications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947" y="5190961"/>
            <a:ext cx="4398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3D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of mobile robot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615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COMPONENT - ELECTRIC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t="3952" b="2986"/>
          <a:stretch/>
        </p:blipFill>
        <p:spPr>
          <a:xfrm>
            <a:off x="790664" y="834494"/>
            <a:ext cx="8209644" cy="5461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0944" y="3088342"/>
            <a:ext cx="2246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2.2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Circuit schematic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9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615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COMPONENT - ELECTRIC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14" y="834494"/>
            <a:ext cx="8618075" cy="490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7325" y="5734594"/>
            <a:ext cx="7956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2.3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System hardware architecture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7471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COMPONENT - ELECTRIC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280160" y="834494"/>
            <a:ext cx="6557554" cy="5514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7714" y="2806691"/>
            <a:ext cx="37195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2.4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Electrical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612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KINEMATICS - THESIS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145" b="1240"/>
          <a:stretch/>
        </p:blipFill>
        <p:spPr>
          <a:xfrm>
            <a:off x="497426" y="979714"/>
            <a:ext cx="5101094" cy="4415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991497" y="1136462"/>
                <a:ext cx="5621383" cy="4723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 smtClean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Longitudinal Velocity: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Transversal Velocity: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Angular velocity: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497" y="1136462"/>
                <a:ext cx="5621383" cy="4723088"/>
              </a:xfrm>
              <a:prstGeom prst="rect">
                <a:avLst/>
              </a:prstGeom>
              <a:blipFill>
                <a:blip r:embed="rId5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70681" y="5540180"/>
            <a:ext cx="4554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3.1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Calculation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scheme of the mathematical model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7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44350" y="32654"/>
            <a:ext cx="1747650" cy="1018903"/>
            <a:chOff x="10239699" y="-1"/>
            <a:chExt cx="1952301" cy="1084218"/>
          </a:xfrm>
        </p:grpSpPr>
        <p:sp>
          <p:nvSpPr>
            <p:cNvPr id="2" name="Google Shape;152;p4"/>
            <p:cNvSpPr/>
            <p:nvPr/>
          </p:nvSpPr>
          <p:spPr>
            <a:xfrm>
              <a:off x="11117689" y="0"/>
              <a:ext cx="1074311" cy="1084217"/>
            </a:xfrm>
            <a:custGeom>
              <a:avLst/>
              <a:gdLst/>
              <a:ahLst/>
              <a:cxnLst/>
              <a:rect l="l" t="t" r="r" b="b"/>
              <a:pathLst>
                <a:path w="1457488" h="1457488" extrusionOk="0">
                  <a:moveTo>
                    <a:pt x="0" y="0"/>
                  </a:moveTo>
                  <a:lnTo>
                    <a:pt x="1457488" y="0"/>
                  </a:lnTo>
                  <a:lnTo>
                    <a:pt x="1457488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" name="Google Shape;153;p4"/>
            <p:cNvSpPr/>
            <p:nvPr/>
          </p:nvSpPr>
          <p:spPr>
            <a:xfrm>
              <a:off x="10239699" y="-1"/>
              <a:ext cx="877990" cy="1084217"/>
            </a:xfrm>
            <a:custGeom>
              <a:avLst/>
              <a:gdLst/>
              <a:ahLst/>
              <a:cxnLst/>
              <a:rect l="l" t="t" r="r" b="b"/>
              <a:pathLst>
                <a:path w="1191145" h="1457488" extrusionOk="0">
                  <a:moveTo>
                    <a:pt x="0" y="0"/>
                  </a:moveTo>
                  <a:lnTo>
                    <a:pt x="1191145" y="0"/>
                  </a:lnTo>
                  <a:lnTo>
                    <a:pt x="1191145" y="1457488"/>
                  </a:lnTo>
                  <a:lnTo>
                    <a:pt x="0" y="1457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" name="TextBox 3"/>
          <p:cNvSpPr txBox="1"/>
          <p:nvPr/>
        </p:nvSpPr>
        <p:spPr>
          <a:xfrm>
            <a:off x="365761" y="249719"/>
            <a:ext cx="612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KINEMATICS - THESIS</a:t>
            </a:r>
            <a:endParaRPr lang="en-US" sz="3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1179307" y="1231561"/>
            <a:ext cx="4337416" cy="445965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361754" y="1051556"/>
            <a:ext cx="1539663" cy="1294674"/>
            <a:chOff x="7045848" y="1292679"/>
            <a:chExt cx="1539663" cy="1294674"/>
          </a:xfrm>
        </p:grpSpPr>
        <p:sp>
          <p:nvSpPr>
            <p:cNvPr id="10" name="Left-Up Arrow 9"/>
            <p:cNvSpPr/>
            <p:nvPr/>
          </p:nvSpPr>
          <p:spPr>
            <a:xfrm flipH="1">
              <a:off x="7117149" y="1292679"/>
              <a:ext cx="1243080" cy="1294674"/>
            </a:xfrm>
            <a:prstGeom prst="leftUpArrow">
              <a:avLst>
                <a:gd name="adj1" fmla="val 14898"/>
                <a:gd name="adj2" fmla="val 13808"/>
                <a:gd name="adj3" fmla="val 233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 Arrow 18"/>
            <p:cNvSpPr/>
            <p:nvPr/>
          </p:nvSpPr>
          <p:spPr>
            <a:xfrm rot="2788461">
              <a:off x="7639138" y="1159349"/>
              <a:ext cx="353083" cy="1539663"/>
            </a:xfrm>
            <a:prstGeom prst="upArrow">
              <a:avLst>
                <a:gd name="adj1" fmla="val 43548"/>
                <a:gd name="adj2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52646" y="5658729"/>
            <a:ext cx="5990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3.2</a:t>
            </a:r>
            <a:r>
              <a:rPr lang="en-US" sz="3200" kern="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wheel </a:t>
            </a:r>
            <a:r>
              <a:rPr lang="en-US" sz="32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configuration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07832" y="3574325"/>
            <a:ext cx="1539663" cy="1294674"/>
            <a:chOff x="7045848" y="1292679"/>
            <a:chExt cx="1539663" cy="1294674"/>
          </a:xfrm>
        </p:grpSpPr>
        <p:sp>
          <p:nvSpPr>
            <p:cNvPr id="27" name="Left-Up Arrow 26"/>
            <p:cNvSpPr/>
            <p:nvPr/>
          </p:nvSpPr>
          <p:spPr>
            <a:xfrm flipH="1">
              <a:off x="7117149" y="1292679"/>
              <a:ext cx="1243080" cy="1294674"/>
            </a:xfrm>
            <a:prstGeom prst="leftUpArrow">
              <a:avLst>
                <a:gd name="adj1" fmla="val 14898"/>
                <a:gd name="adj2" fmla="val 13808"/>
                <a:gd name="adj3" fmla="val 233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p Arrow 27"/>
            <p:cNvSpPr/>
            <p:nvPr/>
          </p:nvSpPr>
          <p:spPr>
            <a:xfrm rot="2788461">
              <a:off x="7639138" y="1159349"/>
              <a:ext cx="353083" cy="1539663"/>
            </a:xfrm>
            <a:prstGeom prst="upArrow">
              <a:avLst>
                <a:gd name="adj1" fmla="val 43548"/>
                <a:gd name="adj2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>
            <a:off x="3718859" y="1042405"/>
            <a:ext cx="1559887" cy="1294674"/>
            <a:chOff x="7045848" y="1292679"/>
            <a:chExt cx="1539663" cy="1294674"/>
          </a:xfrm>
        </p:grpSpPr>
        <p:sp>
          <p:nvSpPr>
            <p:cNvPr id="30" name="Left-Up Arrow 29"/>
            <p:cNvSpPr/>
            <p:nvPr/>
          </p:nvSpPr>
          <p:spPr>
            <a:xfrm flipH="1">
              <a:off x="7117149" y="1292679"/>
              <a:ext cx="1243080" cy="1294674"/>
            </a:xfrm>
            <a:prstGeom prst="leftUpArrow">
              <a:avLst>
                <a:gd name="adj1" fmla="val 14898"/>
                <a:gd name="adj2" fmla="val 13808"/>
                <a:gd name="adj3" fmla="val 233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 rot="2788461">
              <a:off x="7639138" y="1159349"/>
              <a:ext cx="353083" cy="1539663"/>
            </a:xfrm>
            <a:prstGeom prst="upArrow">
              <a:avLst>
                <a:gd name="adj1" fmla="val 43548"/>
                <a:gd name="adj2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 flipH="1">
            <a:off x="338245" y="3552655"/>
            <a:ext cx="1559887" cy="1294674"/>
            <a:chOff x="7045848" y="1292679"/>
            <a:chExt cx="1539663" cy="1294674"/>
          </a:xfrm>
        </p:grpSpPr>
        <p:sp>
          <p:nvSpPr>
            <p:cNvPr id="33" name="Left-Up Arrow 32"/>
            <p:cNvSpPr/>
            <p:nvPr/>
          </p:nvSpPr>
          <p:spPr>
            <a:xfrm flipH="1">
              <a:off x="7117149" y="1292679"/>
              <a:ext cx="1243080" cy="1294674"/>
            </a:xfrm>
            <a:prstGeom prst="leftUpArrow">
              <a:avLst>
                <a:gd name="adj1" fmla="val 14898"/>
                <a:gd name="adj2" fmla="val 13808"/>
                <a:gd name="adj3" fmla="val 233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Up Arrow 33"/>
            <p:cNvSpPr/>
            <p:nvPr/>
          </p:nvSpPr>
          <p:spPr>
            <a:xfrm rot="2788461">
              <a:off x="7639138" y="1159349"/>
              <a:ext cx="353083" cy="1539663"/>
            </a:xfrm>
            <a:prstGeom prst="upArrow">
              <a:avLst>
                <a:gd name="adj1" fmla="val 43548"/>
                <a:gd name="adj2" fmla="val 5000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619989" y="1417403"/>
                <a:ext cx="4846320" cy="3812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 −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sz="2400" i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d>
                                                  <m:d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2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sz="240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en-US" sz="2400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989" y="1417403"/>
                <a:ext cx="4846320" cy="3812582"/>
              </a:xfrm>
              <a:prstGeom prst="rect">
                <a:avLst/>
              </a:prstGeom>
              <a:blipFill>
                <a:blip r:embed="rId5"/>
                <a:stretch>
                  <a:fillRect r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0626" y="2003990"/>
                <a:ext cx="783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26" y="2003990"/>
                <a:ext cx="783749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59890" y="2003990"/>
                <a:ext cx="783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90" y="2003990"/>
                <a:ext cx="783749" cy="46166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26313" y="4924349"/>
                <a:ext cx="783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3" y="4924349"/>
                <a:ext cx="783749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59890" y="4955736"/>
                <a:ext cx="783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90" y="4955736"/>
                <a:ext cx="783749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16A2-FD0C-4FB3-8CB0-6514A052C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2119</TotalTime>
  <Words>819</Words>
  <Application>Microsoft Office PowerPoint</Application>
  <PresentationFormat>Widescreen</PresentationFormat>
  <Paragraphs>189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.VnBodoniH</vt:lpstr>
      <vt:lpstr>Arial</vt:lpstr>
      <vt:lpstr>Calibri</vt:lpstr>
      <vt:lpstr>Calibri Light</vt:lpstr>
      <vt:lpstr>Cambria Math</vt:lpstr>
      <vt:lpstr>Times New Roman</vt:lpstr>
      <vt:lpstr>Retrospect</vt:lpstr>
      <vt:lpstr>Graduation thesis Research on indoor autonomous mobile robot systems using 2D lidar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76</cp:revision>
  <dcterms:created xsi:type="dcterms:W3CDTF">2024-12-30T23:37:18Z</dcterms:created>
  <dcterms:modified xsi:type="dcterms:W3CDTF">2025-01-05T08:30:35Z</dcterms:modified>
</cp:coreProperties>
</file>